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0" r:id="rId1"/>
  </p:sldMasterIdLst>
  <p:notesMasterIdLst>
    <p:notesMasterId r:id="rId18"/>
  </p:notesMasterIdLst>
  <p:handoutMasterIdLst>
    <p:handoutMasterId r:id="rId19"/>
  </p:handoutMasterIdLst>
  <p:sldIdLst>
    <p:sldId id="844" r:id="rId2"/>
    <p:sldId id="1009" r:id="rId3"/>
    <p:sldId id="993" r:id="rId4"/>
    <p:sldId id="994" r:id="rId5"/>
    <p:sldId id="998" r:id="rId6"/>
    <p:sldId id="999" r:id="rId7"/>
    <p:sldId id="1000" r:id="rId8"/>
    <p:sldId id="1001" r:id="rId9"/>
    <p:sldId id="1002" r:id="rId10"/>
    <p:sldId id="1003" r:id="rId11"/>
    <p:sldId id="1004" r:id="rId12"/>
    <p:sldId id="1005" r:id="rId13"/>
    <p:sldId id="1006" r:id="rId14"/>
    <p:sldId id="1007" r:id="rId15"/>
    <p:sldId id="1008" r:id="rId16"/>
    <p:sldId id="883" r:id="rId17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 scaleToFitPaper="1"/>
  <p:clrMru>
    <a:srgbClr val="FFFFD5"/>
    <a:srgbClr val="FF0066"/>
    <a:srgbClr val="FF99FF"/>
    <a:srgbClr val="FFFFCC"/>
    <a:srgbClr val="66CCFF"/>
    <a:srgbClr val="FF3300"/>
    <a:srgbClr val="5F5F5F"/>
    <a:srgbClr val="91280B"/>
    <a:srgbClr val="BE34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121" autoAdjust="0"/>
    <p:restoredTop sz="86386" autoAdjust="0"/>
  </p:normalViewPr>
  <p:slideViewPr>
    <p:cSldViewPr>
      <p:cViewPr varScale="1">
        <p:scale>
          <a:sx n="101" d="100"/>
          <a:sy n="101" d="100"/>
        </p:scale>
        <p:origin x="72" y="6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28" y="-72"/>
      </p:cViewPr>
      <p:guideLst>
        <p:guide orient="horz" pos="3024"/>
        <p:guide pos="23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6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0" y="0"/>
            <a:ext cx="3169920" cy="486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57812"/>
            <a:ext cx="3169920" cy="403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0" y="9157812"/>
            <a:ext cx="3169920" cy="403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73DFEAE5-D8E1-4839-9712-6666D19364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691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79525" y="728663"/>
            <a:ext cx="4757738" cy="35671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5360" y="4537234"/>
            <a:ext cx="5364480" cy="4377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5280" y="9157812"/>
            <a:ext cx="3169920" cy="403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70FF5AC3-0825-464F-8226-E04F22636F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6055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6612">
              <a:defRPr/>
            </a:pPr>
            <a:fld id="{8543F2B7-7D80-444F-AD9A-4DD1D1531717}" type="slidenum">
              <a:rPr lang="en-US">
                <a:solidFill>
                  <a:srgbClr val="000000"/>
                </a:solidFill>
                <a:cs typeface="Arial" charset="0"/>
              </a:rPr>
              <a:pPr defTabSz="966612">
                <a:defRPr/>
              </a:pPr>
              <a:t>1</a:t>
            </a:fld>
            <a:endParaRPr lang="en-US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10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11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12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13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14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15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16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41947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914CC5-8F5F-0E51-B800-84F38A9443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>
            <a:extLst>
              <a:ext uri="{FF2B5EF4-FFF2-40B4-BE49-F238E27FC236}">
                <a16:creationId xmlns:a16="http://schemas.microsoft.com/office/drawing/2014/main" id="{F261E50F-FE21-F0E2-93ED-E5C3D731BB4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2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3BEC5A36-F551-E000-E3FF-26423FFF9C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E5F71E5A-E2E0-67E7-C133-9C694CA4E0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0702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3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4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5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6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7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8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9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</p:grpSp>
      <p:sp>
        <p:nvSpPr>
          <p:cNvPr id="697354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97355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BFA8E1-D30B-422D-AD42-E1A21B3AB1F8}" type="datetime1">
              <a:rPr lang="en-US"/>
              <a:pPr>
                <a:defRPr/>
              </a:pPr>
              <a:t>3/31/2025</a:t>
            </a:fld>
            <a:endParaRPr lang="en-US" dirty="0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56A56F-1E7C-4C66-8DEB-519C59F7FB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C9883-B1C2-48FD-B79B-1E0C484E4470}" type="datetime1">
              <a:rPr lang="en-US"/>
              <a:pPr>
                <a:defRPr/>
              </a:pPr>
              <a:t>3/31/2025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C70D50-6233-4A51-A49B-DD2E02B9F9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7A3271-3437-436A-B5E5-A1E45BB4D32A}" type="datetime1">
              <a:rPr lang="en-US"/>
              <a:pPr>
                <a:defRPr/>
              </a:pPr>
              <a:t>3/31/2025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E0F15-7FDA-47D9-B101-FDCE35D562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D0E01D-6901-45FF-8E75-103F9B9EE73A}" type="datetime1">
              <a:rPr lang="en-US"/>
              <a:pPr>
                <a:defRPr/>
              </a:pPr>
              <a:t>3/31/2025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331CEE-AD9E-45E2-B6C7-8634B12B690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6B543E-753B-4783-B725-407D9532EDB3}" type="datetime1">
              <a:rPr lang="en-US"/>
              <a:pPr>
                <a:defRPr/>
              </a:pPr>
              <a:t>3/31/2025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E68832-C841-4F26-8661-F0C780CB10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8A8647-B29C-483C-A506-E71BE45AC214}" type="datetime1">
              <a:rPr lang="en-US"/>
              <a:pPr>
                <a:defRPr/>
              </a:pPr>
              <a:t>3/31/2025</a:t>
            </a:fld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F93EEB-BDA0-4460-BAC9-6A0A9DE8D8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7632A2-2314-41CE-9A71-EC989BC1157C}" type="datetime1">
              <a:rPr lang="en-US"/>
              <a:pPr>
                <a:defRPr/>
              </a:pPr>
              <a:t>3/31/2025</a:t>
            </a:fld>
            <a:endParaRPr lang="en-US" dirty="0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611FA0-03AF-4A9B-B581-4FED23E95F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502E46-0452-4480-9798-84A9621AD11D}" type="datetime1">
              <a:rPr lang="en-US"/>
              <a:pPr>
                <a:defRPr/>
              </a:pPr>
              <a:t>3/31/2025</a:t>
            </a:fld>
            <a:endParaRPr lang="en-US" dirty="0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9F5C47-19B2-4F33-A6D3-FA0F95CABD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D503E-6EAA-4DCB-AF23-1AD824CB4E45}" type="datetime1">
              <a:rPr lang="en-US"/>
              <a:pPr>
                <a:defRPr/>
              </a:pPr>
              <a:t>3/31/2025</a:t>
            </a:fld>
            <a:endParaRPr lang="en-US" dirty="0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757F01-7670-4D72-B57E-00D0C64851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18F341-ED55-4725-B17A-D5E8E1516225}" type="datetime1">
              <a:rPr lang="en-US"/>
              <a:pPr>
                <a:defRPr/>
              </a:pPr>
              <a:t>3/31/2025</a:t>
            </a:fld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F0BE61-F04D-42D8-9652-430B1039EA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4DEB3-777B-43BE-9D24-C47587962B91}" type="datetime1">
              <a:rPr lang="en-US"/>
              <a:pPr>
                <a:defRPr/>
              </a:pPr>
              <a:t>3/31/2025</a:t>
            </a:fld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61FA69-F30B-4B1B-9AA5-F93EC330AC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696323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4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5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6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7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8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9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</p:grpSp>
      <p:sp>
        <p:nvSpPr>
          <p:cNvPr id="1027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96332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fld id="{98A1C9D1-1B7D-45D8-9642-18C7BAC442DD}" type="datetime1">
              <a:rPr lang="en-US"/>
              <a:pPr>
                <a:defRPr/>
              </a:pPr>
              <a:t>3/31/2025</a:t>
            </a:fld>
            <a:endParaRPr lang="en-US" dirty="0"/>
          </a:p>
        </p:txBody>
      </p:sp>
      <p:sp>
        <p:nvSpPr>
          <p:cNvPr id="696333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96334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11D1F49-5940-4892-991E-D5290BEF4A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2" r:id="rId1"/>
    <p:sldLayoutId id="2147483681" r:id="rId2"/>
    <p:sldLayoutId id="2147483680" r:id="rId3"/>
    <p:sldLayoutId id="2147483679" r:id="rId4"/>
    <p:sldLayoutId id="2147483678" r:id="rId5"/>
    <p:sldLayoutId id="2147483677" r:id="rId6"/>
    <p:sldLayoutId id="2147483676" r:id="rId7"/>
    <p:sldLayoutId id="2147483675" r:id="rId8"/>
    <p:sldLayoutId id="2147483674" r:id="rId9"/>
    <p:sldLayoutId id="2147483673" r:id="rId10"/>
    <p:sldLayoutId id="214748367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F2AF39-1EEF-40EB-B8F4-2E77BD076C35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B8CA056-9B12-4FD7-84B8-AD2EB78F88D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Arial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552" y="224644"/>
            <a:ext cx="8255260" cy="6480956"/>
          </a:xfrm>
        </p:spPr>
        <p:txBody>
          <a:bodyPr lIns="92075" tIns="46038" rIns="92075" bIns="46038"/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zh-CN" altLang="en-US" sz="3600" i="0" u="none" strike="noStrike" kern="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/>
                <a:ea typeface="DFKai-SB" panose="03000509000000000000" pitchFamily="65" charset="-120"/>
                <a:cs typeface="+mn-cs"/>
              </a:rPr>
              <a:t>圣经阐述：如何解释和应用圣经</a:t>
            </a:r>
            <a:r>
              <a:rPr kumimoji="0" lang="en-US" altLang="zh-CN" sz="3600" i="0" u="none" strike="noStrike" kern="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/>
                <a:ea typeface="DFKai-SB" panose="03000509000000000000" pitchFamily="65" charset="-120"/>
                <a:cs typeface="+mn-cs"/>
              </a:rPr>
              <a:t>-18</a:t>
            </a:r>
            <a:endParaRPr lang="en-US" altLang="zh-TW" sz="3600" b="1" dirty="0">
              <a:solidFill>
                <a:srgbClr val="FFC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3600" b="1" dirty="0">
              <a:solidFill>
                <a:srgbClr val="FFC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3600" b="1" dirty="0">
              <a:solidFill>
                <a:srgbClr val="FFC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3600" b="1" dirty="0">
              <a:solidFill>
                <a:srgbClr val="FFC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3600" b="1" dirty="0">
              <a:solidFill>
                <a:srgbClr val="FFC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3600" b="1" dirty="0">
              <a:solidFill>
                <a:srgbClr val="FFC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3600" b="1" dirty="0">
              <a:solidFill>
                <a:srgbClr val="FFC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3600" dirty="0"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ts val="0"/>
              </a:spcBef>
            </a:pPr>
            <a:endParaRPr lang="en-US" altLang="zh-TW" sz="3600" dirty="0"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3600" dirty="0">
                <a:latin typeface="+mj-lt"/>
                <a:ea typeface="DFKai-SB" panose="03000509000000000000" pitchFamily="65" charset="-120"/>
              </a:rPr>
              <a:t>Pastor Iho Tree (</a:t>
            </a:r>
            <a:r>
              <a:rPr lang="zh-TW" altLang="en-US" sz="3600" dirty="0">
                <a:latin typeface="+mj-lt"/>
                <a:ea typeface="DFKai-SB" panose="03000509000000000000" pitchFamily="65" charset="-120"/>
              </a:rPr>
              <a:t>崔</a:t>
            </a:r>
            <a:r>
              <a:rPr lang="zh-CN" altLang="en-US" sz="3600" dirty="0">
                <a:latin typeface="+mj-lt"/>
                <a:ea typeface="DFKai-SB" panose="03000509000000000000" pitchFamily="65" charset="-120"/>
              </a:rPr>
              <a:t>谊</a:t>
            </a:r>
            <a:r>
              <a:rPr lang="zh-TW" altLang="en-US" sz="3600" dirty="0">
                <a:latin typeface="+mj-lt"/>
                <a:ea typeface="DFKai-SB" panose="03000509000000000000" pitchFamily="65" charset="-120"/>
              </a:rPr>
              <a:t>厚牧師</a:t>
            </a:r>
            <a:r>
              <a:rPr lang="en-US" altLang="zh-TW" sz="3600" dirty="0">
                <a:latin typeface="+mj-lt"/>
                <a:ea typeface="DFKai-SB" panose="03000509000000000000" pitchFamily="65" charset="-120"/>
              </a:rPr>
              <a:t>), PCA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3600" dirty="0">
                <a:latin typeface="+mj-lt"/>
                <a:ea typeface="DFKai-SB" panose="03000509000000000000" pitchFamily="65" charset="-120"/>
              </a:rPr>
              <a:t>6-15-2025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10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7544" y="1647166"/>
            <a:ext cx="8363272" cy="35636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68325" lvl="1" indent="-568325">
              <a:lnSpc>
                <a:spcPts val="4600"/>
              </a:lnSpc>
            </a:pP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神的象徵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经常被用来与上帝相联系 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必须检查上下文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)</a:t>
            </a:r>
          </a:p>
          <a:p>
            <a:pPr marL="568325" lvl="1" indent="-568325">
              <a:lnSpc>
                <a:spcPts val="4600"/>
              </a:lnSpc>
            </a:pP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lvl="2" indent="-457200">
              <a:lnSpc>
                <a:spcPts val="4600"/>
              </a:lnSpc>
              <a:buFont typeface="Wingdings" pitchFamily="2" charset="2"/>
              <a:buChar char="§"/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伊甸园东面的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剑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象征着人与神之间的交通被破碎（创 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3:24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）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lvl="2" indent="-457200">
              <a:lnSpc>
                <a:spcPts val="4600"/>
              </a:lnSpc>
              <a:buFont typeface="Wingdings" pitchFamily="2" charset="2"/>
              <a:buChar char="§"/>
            </a:pP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燃烧的荆棘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象征着上帝的圣洁（出 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3:2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）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lvl="2" indent="-457200">
              <a:lnSpc>
                <a:spcPts val="4600"/>
              </a:lnSpc>
              <a:buFont typeface="Wingdings" pitchFamily="2" charset="2"/>
              <a:buChar char="§"/>
            </a:pP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云柱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象征神的同在和引导（出 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13:21-22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）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C1A007B-9929-4143-8CE9-C564893D7C13}"/>
              </a:ext>
            </a:extLst>
          </p:cNvPr>
          <p:cNvSpPr/>
          <p:nvPr/>
        </p:nvSpPr>
        <p:spPr>
          <a:xfrm>
            <a:off x="1535324" y="32657"/>
            <a:ext cx="60846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/>
            <a:r>
              <a:rPr lang="ja-JP" altLang="en-US" sz="3200" dirty="0">
                <a:ea typeface="TSC UKai M TT" pitchFamily="49" charset="-122"/>
              </a:rPr>
              <a:t>象徵性语 </a:t>
            </a:r>
            <a:r>
              <a:rPr lang="en-US" altLang="zh-TW" sz="3200" dirty="0">
                <a:latin typeface="+mn-lt"/>
                <a:ea typeface="PMingLiU" pitchFamily="18" charset="-120"/>
              </a:rPr>
              <a:t>(Symbols)</a:t>
            </a:r>
            <a:endParaRPr lang="en-US" sz="3200" dirty="0">
              <a:ea typeface="TSC UKai M TT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88519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11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5526" y="1491067"/>
            <a:ext cx="8532948" cy="43398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68325" lvl="1" indent="-568325">
              <a:lnSpc>
                <a:spcPts val="4200"/>
              </a:lnSpc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物件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可以用作象徵</a:t>
            </a:r>
            <a:endParaRPr lang="en-US" altLang="zh-CN" sz="2400" dirty="0">
              <a:latin typeface="+mj-lt"/>
              <a:ea typeface="DFKai-SB" panose="03000509000000000000" pitchFamily="65" charset="-120"/>
            </a:endParaRPr>
          </a:p>
          <a:p>
            <a:pPr marL="568325" lvl="1" indent="-568325">
              <a:lnSpc>
                <a:spcPts val="4200"/>
              </a:lnSpc>
            </a:pP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lvl="2" indent="-457200">
              <a:lnSpc>
                <a:spcPts val="4200"/>
              </a:lnSpc>
              <a:buFont typeface="Wingdings" pitchFamily="2" charset="2"/>
              <a:buChar char="§"/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香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代表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祷告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,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升到天上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启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8:3-4)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lvl="2" indent="-457200">
              <a:lnSpc>
                <a:spcPts val="4200"/>
              </a:lnSpc>
              <a:buFont typeface="Wingdings" pitchFamily="2" charset="2"/>
              <a:buChar char="§"/>
            </a:pPr>
            <a:r>
              <a:rPr lang="en-US" sz="2400" dirty="0">
                <a:latin typeface="+mj-lt"/>
                <a:ea typeface="DFKai-SB" panose="03000509000000000000" pitchFamily="65" charset="-120"/>
              </a:rPr>
              <a:t>7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个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金灯台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代表所有的教会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启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 1:12-20) </a:t>
            </a:r>
          </a:p>
          <a:p>
            <a:pPr lvl="2" indent="-457200">
              <a:lnSpc>
                <a:spcPts val="4200"/>
              </a:lnSpc>
              <a:buFont typeface="Wingdings" pitchFamily="2" charset="2"/>
              <a:buChar char="§"/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钥匙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代表权柄 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太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 16:19) </a:t>
            </a:r>
          </a:p>
          <a:p>
            <a:pPr lvl="2" indent="-457200">
              <a:lnSpc>
                <a:spcPts val="4200"/>
              </a:lnSpc>
              <a:buFont typeface="Wingdings" pitchFamily="2" charset="2"/>
              <a:buChar char="§"/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蛇经常（但不总是）代表撒旦 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启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 20:2)</a:t>
            </a:r>
          </a:p>
          <a:p>
            <a:pPr lvl="2" indent="-457200">
              <a:lnSpc>
                <a:spcPts val="4200"/>
              </a:lnSpc>
              <a:buFont typeface="Wingdings" pitchFamily="2" charset="2"/>
              <a:buChar char="§"/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狮子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（百兽之王）代表基督。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启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 5:5).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但有时狮子也可以代表撒旦（彼前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5:8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）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. </a:t>
            </a:r>
            <a:r>
              <a:rPr lang="zh-CN" altLang="en-US" sz="2400" dirty="0">
                <a:solidFill>
                  <a:srgbClr val="FF99FF"/>
                </a:solidFill>
                <a:latin typeface="+mj-lt"/>
                <a:ea typeface="DFKai-SB" panose="03000509000000000000" pitchFamily="65" charset="-120"/>
              </a:rPr>
              <a:t>上下文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是</a:t>
            </a:r>
            <a:r>
              <a:rPr lang="zh-CN" altLang="en-US" sz="2400" dirty="0">
                <a:solidFill>
                  <a:srgbClr val="FF99FF"/>
                </a:solidFill>
                <a:latin typeface="+mj-lt"/>
                <a:ea typeface="DFKai-SB" panose="03000509000000000000" pitchFamily="65" charset="-120"/>
              </a:rPr>
              <a:t>关键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！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8E4B9DA-7A4A-42B0-8E13-B6CE076F3084}"/>
              </a:ext>
            </a:extLst>
          </p:cNvPr>
          <p:cNvSpPr/>
          <p:nvPr/>
        </p:nvSpPr>
        <p:spPr>
          <a:xfrm>
            <a:off x="1535324" y="32657"/>
            <a:ext cx="60846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/>
            <a:r>
              <a:rPr lang="ja-JP" altLang="en-US" sz="3200" dirty="0">
                <a:ea typeface="TSC UKai M TT" pitchFamily="49" charset="-122"/>
              </a:rPr>
              <a:t>象徵性语 </a:t>
            </a:r>
            <a:r>
              <a:rPr lang="en-US" altLang="zh-TW" sz="3200" dirty="0">
                <a:latin typeface="+mn-lt"/>
                <a:ea typeface="PMingLiU" pitchFamily="18" charset="-120"/>
              </a:rPr>
              <a:t>(Symbols)</a:t>
            </a:r>
            <a:endParaRPr lang="en-US" sz="3200" dirty="0">
              <a:ea typeface="TSC UKai M TT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19205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12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75254" y="0"/>
            <a:ext cx="60846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/>
            <a:r>
              <a:rPr lang="ja-JP" altLang="en-US" sz="3200" dirty="0">
                <a:ea typeface="TSC UKai M TT" pitchFamily="49" charset="-122"/>
              </a:rPr>
              <a:t>象徵性语 </a:t>
            </a:r>
            <a:r>
              <a:rPr lang="en-US" altLang="ja-JP" sz="3200" dirty="0">
                <a:ea typeface="TSC UKai M TT" pitchFamily="49" charset="-122"/>
              </a:rPr>
              <a:t>(</a:t>
            </a:r>
            <a:r>
              <a:rPr lang="en-US" altLang="zh-TW" sz="3200" dirty="0">
                <a:latin typeface="+mn-lt"/>
                <a:ea typeface="PMingLiU" pitchFamily="18" charset="-120"/>
              </a:rPr>
              <a:t>Symbols)</a:t>
            </a:r>
            <a:endParaRPr lang="en-US" sz="3200" dirty="0">
              <a:ea typeface="TSC UKai M TT" pitchFamily="49" charset="-12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7182" y="974672"/>
            <a:ext cx="8749636" cy="5730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68325" lvl="1" indent="-568325">
              <a:lnSpc>
                <a:spcPts val="3400"/>
              </a:lnSpc>
            </a:pP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象征性行动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行为艺术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) --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行动本身就是一种象征！</a:t>
            </a:r>
            <a:endParaRPr lang="en-US" altLang="zh-CN" sz="2600" dirty="0">
              <a:latin typeface="+mj-lt"/>
              <a:ea typeface="DFKai-SB" panose="03000509000000000000" pitchFamily="65" charset="-120"/>
            </a:endParaRPr>
          </a:p>
          <a:p>
            <a:pPr marL="568325" lvl="1" indent="-568325">
              <a:lnSpc>
                <a:spcPts val="3400"/>
              </a:lnSpc>
            </a:pP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marL="457200" lvl="2" indent="-284163">
              <a:lnSpc>
                <a:spcPts val="3400"/>
              </a:lnSpc>
              <a:buFont typeface="Wingdings" pitchFamily="2" charset="2"/>
              <a:buChar char="§"/>
            </a:pP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把脚上的灰尘抖下来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，象征着这个地方被人鄙视，它的灰尘是多余的；我不想和那个地方有任何关系，即使是它的灰尘！（太 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10:14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）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marL="457200" lvl="2" indent="-284163">
              <a:lnSpc>
                <a:spcPts val="3400"/>
              </a:lnSpc>
              <a:buFont typeface="Wingdings" pitchFamily="2" charset="2"/>
              <a:buChar char="§"/>
            </a:pP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按手在另一个人身上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象征着给与祝福 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创 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48:13-14, 17; 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太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 19:15)</a:t>
            </a:r>
          </a:p>
          <a:p>
            <a:pPr marL="457200" lvl="2" indent="-284163">
              <a:lnSpc>
                <a:spcPts val="3400"/>
              </a:lnSpc>
              <a:buFont typeface="Wingdings" pitchFamily="2" charset="2"/>
              <a:buChar char="§"/>
            </a:pP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洗手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象征着自己的清白和责任的消除 （太 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27:24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）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marL="457200" lvl="2" indent="-284163">
              <a:lnSpc>
                <a:spcPts val="3400"/>
              </a:lnSpc>
              <a:buFont typeface="Wingdings" pitchFamily="2" charset="2"/>
              <a:buChar char="§"/>
            </a:pP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捶胸顿足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象征悔恨 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路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 18:13)</a:t>
            </a:r>
          </a:p>
          <a:p>
            <a:pPr marL="457200" lvl="2" indent="-284163">
              <a:lnSpc>
                <a:spcPts val="3400"/>
              </a:lnSpc>
              <a:buFont typeface="Wingdings" pitchFamily="2" charset="2"/>
              <a:buChar char="§"/>
            </a:pP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披麻蒙灰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象征着悔改 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路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 10:13 )</a:t>
            </a:r>
          </a:p>
          <a:p>
            <a:pPr marL="457200" lvl="2" indent="-284163">
              <a:lnSpc>
                <a:spcPts val="3400"/>
              </a:lnSpc>
              <a:buFont typeface="Wingdings" pitchFamily="2" charset="2"/>
              <a:buChar char="§"/>
            </a:pP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撕裂衣服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象征悲伤 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伯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1:20) 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或愤怒 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可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 14:63)</a:t>
            </a:r>
          </a:p>
          <a:p>
            <a:pPr marL="457200" lvl="2" indent="-284163">
              <a:lnSpc>
                <a:spcPts val="3400"/>
              </a:lnSpc>
              <a:buFont typeface="Wingdings" pitchFamily="2" charset="2"/>
              <a:buChar char="§"/>
            </a:pPr>
            <a:r>
              <a:rPr lang="zh-CN" altLang="en-US" sz="2600" dirty="0">
                <a:solidFill>
                  <a:srgbClr val="FFFFD5"/>
                </a:solidFill>
                <a:latin typeface="+mj-lt"/>
                <a:ea typeface="DFKai-SB" panose="03000509000000000000" pitchFamily="65" charset="-120"/>
              </a:rPr>
              <a:t>上帝向人的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鼻孔吹气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，象征着将上帝的生命赋予人 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创 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2:7, 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约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 20:22)</a:t>
            </a:r>
          </a:p>
        </p:txBody>
      </p:sp>
    </p:spTree>
    <p:extLst>
      <p:ext uri="{BB962C8B-B14F-4D97-AF65-F5344CB8AC3E}">
        <p14:creationId xmlns:p14="http://schemas.microsoft.com/office/powerpoint/2010/main" val="79588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13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4360" y="1844824"/>
            <a:ext cx="8435280" cy="3274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lnSpc>
                <a:spcPts val="42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比喻性语言是一种传达信息的非常有效的方式。</a:t>
            </a:r>
            <a:endParaRPr lang="en-US" sz="2800" dirty="0">
              <a:latin typeface="+mj-lt"/>
              <a:ea typeface="DFKai-SB" panose="03000509000000000000" pitchFamily="65" charset="-120"/>
            </a:endParaRPr>
          </a:p>
          <a:p>
            <a:pPr marL="571500" indent="-571500">
              <a:lnSpc>
                <a:spcPts val="42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耶稣的教导充满了比喻性语言。</a:t>
            </a:r>
            <a:endParaRPr lang="en-US" sz="2800" dirty="0">
              <a:latin typeface="+mj-lt"/>
              <a:ea typeface="DFKai-SB" panose="03000509000000000000" pitchFamily="65" charset="-120"/>
            </a:endParaRPr>
          </a:p>
          <a:p>
            <a:pPr marL="571500" indent="-571500">
              <a:lnSpc>
                <a:spcPts val="42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精彩的演讲（例如</a:t>
            </a: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金恩 博士（</a:t>
            </a:r>
            <a:r>
              <a:rPr lang="en-US" sz="2800" dirty="0">
                <a:latin typeface="+mj-lt"/>
                <a:ea typeface="DFKai-SB" panose="03000509000000000000" pitchFamily="65" charset="-120"/>
              </a:rPr>
              <a:t>Martin Luther King）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的“我有一个梦”</a:t>
            </a: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(I have a dream) 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演讲充满了比喻性的语言</a:t>
            </a: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. </a:t>
            </a:r>
            <a:endParaRPr lang="en-US" sz="2800" dirty="0">
              <a:latin typeface="+mj-lt"/>
              <a:ea typeface="DFKai-SB" panose="03000509000000000000" pitchFamily="65" charset="-120"/>
            </a:endParaRPr>
          </a:p>
          <a:p>
            <a:pPr marL="571500" indent="-571500">
              <a:lnSpc>
                <a:spcPts val="42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看看下面的例子</a:t>
            </a:r>
            <a:endParaRPr lang="en-US" sz="2800" dirty="0">
              <a:latin typeface="+mj-lt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9021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14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7544" y="1166842"/>
            <a:ext cx="806489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latin typeface="+mj-lt"/>
                <a:ea typeface="DFKai-SB" panose="03000509000000000000" pitchFamily="65" charset="-120"/>
              </a:rPr>
              <a:t>“Watching Sarah Palin is like watching moose on roller skates.  It’s not particularly graceful, but it is always riveting.”  - a TV commentator </a:t>
            </a:r>
          </a:p>
          <a:p>
            <a:pPr algn="ctr"/>
            <a:endParaRPr lang="en-US" sz="36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algn="ctr"/>
            <a:r>
              <a:rPr lang="en-US" altLang="zh-CN" sz="3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3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看着莎拉</a:t>
            </a:r>
            <a:r>
              <a:rPr lang="en-US" altLang="zh-CN" sz="3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·</a:t>
            </a:r>
            <a:r>
              <a:rPr lang="zh-CN" altLang="en-US" sz="3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佩林就像看着驼鹿穿着旱冰鞋滑旱冰。 她不是特别优雅，但总是很吸引人。</a:t>
            </a:r>
            <a:r>
              <a:rPr lang="en-US" altLang="zh-CN" sz="3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”</a:t>
            </a:r>
            <a:r>
              <a:rPr lang="zh-CN" altLang="en-US" sz="3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CN" sz="3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- </a:t>
            </a:r>
            <a:r>
              <a:rPr lang="zh-CN" altLang="en-US" sz="3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电视评论员</a:t>
            </a:r>
            <a:endParaRPr lang="en-US" sz="36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49179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15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57240" y="2240868"/>
            <a:ext cx="806489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latin typeface="+mj-lt"/>
                <a:ea typeface="DFKai-SB" panose="03000509000000000000" pitchFamily="65" charset="-120"/>
              </a:rPr>
              <a:t>I have so many things going on this week, I am busier than a one-legged man in a butt-kicking contest!</a:t>
            </a:r>
          </a:p>
          <a:p>
            <a:pPr algn="ctr"/>
            <a:endParaRPr lang="en-US" altLang="zh-CN" sz="36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algn="ctr"/>
            <a:r>
              <a:rPr lang="zh-CN" altLang="en-US" sz="3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这个星期我有很多事情要做，</a:t>
            </a:r>
            <a:r>
              <a:rPr lang="zh-CN" altLang="en-US" sz="3600" dirty="0">
                <a:solidFill>
                  <a:srgbClr val="00B0F0"/>
                </a:solidFill>
                <a:latin typeface="+mj-lt"/>
                <a:ea typeface="DFKai-SB" panose="03000509000000000000" pitchFamily="65" charset="-120"/>
              </a:rPr>
              <a:t>我比一个踢屁股比赛中一个单腿人还要忙！</a:t>
            </a:r>
            <a:endParaRPr lang="en-US" sz="36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26022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16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5556" y="2726608"/>
            <a:ext cx="7848600" cy="3750392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zh-TW" altLang="en-US" sz="8000" dirty="0">
                <a:solidFill>
                  <a:srgbClr val="FFFF00"/>
                </a:solidFill>
                <a:ea typeface="TSC UKai M TT" pitchFamily="49" charset="-122"/>
              </a:rPr>
              <a:t>课程结束</a:t>
            </a:r>
            <a:r>
              <a:rPr lang="en-US" altLang="zh-TW" sz="8000" dirty="0">
                <a:solidFill>
                  <a:srgbClr val="FFFF00"/>
                </a:solidFill>
                <a:ea typeface="TSC UKai M TT" pitchFamily="49" charset="-122"/>
              </a:rPr>
              <a:t>!</a:t>
            </a:r>
            <a:endParaRPr lang="en-US" altLang="zh-TW" sz="8000" i="1" dirty="0">
              <a:solidFill>
                <a:srgbClr val="FF99FF"/>
              </a:solidFill>
              <a:latin typeface="+mj-lt"/>
              <a:ea typeface="TSC UKai M TT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94894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4324B363-2D7D-547F-1E67-0A9A5EA3D7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>
            <a:extLst>
              <a:ext uri="{FF2B5EF4-FFF2-40B4-BE49-F238E27FC236}">
                <a16:creationId xmlns:a16="http://schemas.microsoft.com/office/drawing/2014/main" id="{6309137D-9095-56E3-022A-CB538AA481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3" name="Rectangle 14">
            <a:extLst>
              <a:ext uri="{FF2B5EF4-FFF2-40B4-BE49-F238E27FC236}">
                <a16:creationId xmlns:a16="http://schemas.microsoft.com/office/drawing/2014/main" id="{5E3772D6-3145-13D4-9EF2-BF286BD2955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2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681C503-C089-0572-623F-2A2F745EEFA4}"/>
              </a:ext>
            </a:extLst>
          </p:cNvPr>
          <p:cNvSpPr/>
          <p:nvPr/>
        </p:nvSpPr>
        <p:spPr>
          <a:xfrm>
            <a:off x="1375254" y="66407"/>
            <a:ext cx="60846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 algn="ctr">
              <a:tabLst>
                <a:tab pos="4121150" algn="l"/>
              </a:tabLst>
            </a:pPr>
            <a:r>
              <a:rPr lang="en-US" sz="3200" dirty="0">
                <a:latin typeface="+mj-lt"/>
                <a:ea typeface="TSC UKai M TT" pitchFamily="49" charset="-122"/>
              </a:rPr>
              <a:t>Metaphor </a:t>
            </a:r>
            <a:r>
              <a:rPr lang="ja-JP" altLang="en-US" sz="3200" dirty="0">
                <a:latin typeface="+mj-lt"/>
                <a:ea typeface="TSC UKai M TT" pitchFamily="49" charset="-122"/>
              </a:rPr>
              <a:t>暗喻，隐喻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B757867-2C4E-B9E0-2CF1-8D7737721691}"/>
              </a:ext>
            </a:extLst>
          </p:cNvPr>
          <p:cNvSpPr/>
          <p:nvPr/>
        </p:nvSpPr>
        <p:spPr>
          <a:xfrm>
            <a:off x="255535" y="801427"/>
            <a:ext cx="8632929" cy="59901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>
              <a:lnSpc>
                <a:spcPts val="3300"/>
              </a:lnSpc>
              <a:buFont typeface="Wingdings" pitchFamily="2" charset="2"/>
              <a:buChar char="Ø"/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定义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: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 对本质上不同的事物进行 “隐含 ”比较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. </a:t>
            </a:r>
          </a:p>
          <a:p>
            <a:pPr lvl="2" indent="-457200">
              <a:lnSpc>
                <a:spcPts val="3300"/>
              </a:lnSpc>
              <a:buFont typeface="Wingdings" pitchFamily="2" charset="2"/>
              <a:buChar char="Ø"/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一物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即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（或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代表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）另一物 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"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的宣言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. </a:t>
            </a:r>
          </a:p>
          <a:p>
            <a:pPr lvl="2" indent="-457200">
              <a:lnSpc>
                <a:spcPts val="3300"/>
              </a:lnSpc>
              <a:buFont typeface="Wingdings" pitchFamily="2" charset="2"/>
              <a:buChar char="Ø"/>
            </a:pP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隐喻实例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: </a:t>
            </a:r>
          </a:p>
          <a:p>
            <a:pPr lvl="2" indent="-457200">
              <a:lnSpc>
                <a:spcPts val="3300"/>
              </a:lnSpc>
              <a:buFont typeface="Wingdings" pitchFamily="2" charset="2"/>
              <a:buChar char="Ø"/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这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是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我的身体。 这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是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我的血，是为立约的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.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  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太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 26:26) </a:t>
            </a:r>
          </a:p>
          <a:p>
            <a:pPr lvl="3" indent="-457200">
              <a:lnSpc>
                <a:spcPts val="3300"/>
              </a:lnSpc>
              <a:buFont typeface="Wingdings" pitchFamily="2" charset="2"/>
              <a:buChar char="Ø"/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罗马天主教教导说，饼和酒都变成耶稣的身体和血。 这绝对是错误的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! </a:t>
            </a:r>
            <a:r>
              <a:rPr lang="zh-CN" altLang="en-US" sz="2600" dirty="0">
                <a:ea typeface="DFKai-SB" panose="03000509000000000000" pitchFamily="65" charset="-120"/>
              </a:rPr>
              <a:t>耶稣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只是使用了比喻性语言。 </a:t>
            </a:r>
            <a:endParaRPr lang="en-US" altLang="zh-CN" sz="2600" dirty="0">
              <a:latin typeface="+mj-lt"/>
              <a:ea typeface="DFKai-SB" panose="03000509000000000000" pitchFamily="65" charset="-120"/>
            </a:endParaRPr>
          </a:p>
          <a:p>
            <a:pPr lvl="3" indent="-457200">
              <a:lnSpc>
                <a:spcPts val="3300"/>
              </a:lnSpc>
              <a:buFont typeface="Wingdings" pitchFamily="2" charset="2"/>
              <a:buChar char="Ø"/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天主教徒能用同样的原则来解释耶稣的以下</a:t>
            </a:r>
            <a:r>
              <a:rPr lang="zh-CN" altLang="en-US" sz="2600" dirty="0">
                <a:ea typeface="DFKai-SB" panose="03000509000000000000" pitchFamily="65" charset="-120"/>
              </a:rPr>
              <a:t>的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宣告吗？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  </a:t>
            </a:r>
          </a:p>
          <a:p>
            <a:pPr lvl="2" indent="-457200">
              <a:lnSpc>
                <a:spcPts val="3300"/>
              </a:lnSpc>
              <a:buFont typeface="Wingdings" pitchFamily="2" charset="2"/>
              <a:buChar char="Ø"/>
            </a:pP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我就</a:t>
            </a:r>
            <a:r>
              <a:rPr lang="zh-TW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是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生命的</a:t>
            </a:r>
            <a:r>
              <a:rPr lang="zh-TW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食物 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约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 6:35)</a:t>
            </a:r>
          </a:p>
          <a:p>
            <a:pPr lvl="2" indent="-457200">
              <a:lnSpc>
                <a:spcPts val="3300"/>
              </a:lnSpc>
              <a:buFont typeface="Wingdings" pitchFamily="2" charset="2"/>
              <a:buChar char="Ø"/>
            </a:pPr>
            <a:r>
              <a:rPr lang="ja-JP" altLang="en-US" sz="2600" dirty="0">
                <a:latin typeface="+mj-lt"/>
                <a:ea typeface="DFKai-SB" panose="03000509000000000000" pitchFamily="65" charset="-120"/>
              </a:rPr>
              <a:t>我</a:t>
            </a:r>
            <a:r>
              <a:rPr lang="ja-JP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是</a:t>
            </a:r>
            <a:r>
              <a:rPr lang="ja-JP" altLang="en-US" sz="2600" dirty="0">
                <a:latin typeface="+mj-lt"/>
                <a:ea typeface="DFKai-SB" panose="03000509000000000000" pitchFamily="65" charset="-120"/>
              </a:rPr>
              <a:t>世界的</a:t>
            </a:r>
            <a:r>
              <a:rPr lang="ja-JP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光</a:t>
            </a:r>
            <a:r>
              <a:rPr lang="ja-JP" altLang="en-US" sz="26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ja-JP" sz="26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600" dirty="0">
                <a:ea typeface="DFKai-SB" panose="03000509000000000000" pitchFamily="65" charset="-120"/>
              </a:rPr>
              <a:t>约</a:t>
            </a:r>
            <a:r>
              <a:rPr lang="en-US" altLang="zh-TW" sz="2600" dirty="0">
                <a:ea typeface="DFKai-SB" panose="03000509000000000000" pitchFamily="65" charset="-120"/>
              </a:rPr>
              <a:t> </a:t>
            </a:r>
            <a:r>
              <a:rPr lang="en-US" altLang="ja-JP" sz="2600" dirty="0">
                <a:latin typeface="+mj-lt"/>
                <a:ea typeface="DFKai-SB" panose="03000509000000000000" pitchFamily="65" charset="-120"/>
              </a:rPr>
              <a:t>8:12)</a:t>
            </a:r>
          </a:p>
          <a:p>
            <a:pPr lvl="2" indent="-457200">
              <a:lnSpc>
                <a:spcPts val="3300"/>
              </a:lnSpc>
              <a:buFont typeface="Wingdings" pitchFamily="2" charset="2"/>
              <a:buChar char="Ø"/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我就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是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羊的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门 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600" dirty="0">
                <a:ea typeface="DFKai-SB" panose="03000509000000000000" pitchFamily="65" charset="-120"/>
              </a:rPr>
              <a:t>约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 10:7) </a:t>
            </a:r>
          </a:p>
          <a:p>
            <a:pPr lvl="2" indent="-457200">
              <a:lnSpc>
                <a:spcPts val="3300"/>
              </a:lnSpc>
              <a:buFont typeface="Wingdings" pitchFamily="2" charset="2"/>
              <a:buChar char="Ø"/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我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是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真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葡萄树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600" dirty="0">
                <a:ea typeface="DFKai-SB" panose="03000509000000000000" pitchFamily="65" charset="-120"/>
              </a:rPr>
              <a:t>约</a:t>
            </a:r>
            <a:r>
              <a:rPr lang="en-US" altLang="zh-TW" sz="2600" dirty="0">
                <a:ea typeface="DFKai-SB" panose="03000509000000000000" pitchFamily="65" charset="-120"/>
              </a:rPr>
              <a:t> 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15:1)</a:t>
            </a:r>
            <a:endParaRPr lang="en-US" altLang="zh-TW" sz="2600" dirty="0">
              <a:latin typeface="+mj-lt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23316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3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03648" y="168998"/>
            <a:ext cx="6084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800" dirty="0">
                <a:latin typeface="+mj-lt"/>
                <a:ea typeface="DFKai-SB" panose="03000509000000000000" pitchFamily="65" charset="-120"/>
              </a:rPr>
              <a:t>讽刺</a:t>
            </a:r>
            <a:r>
              <a:rPr lang="en-US" altLang="zh-TW" sz="2800" dirty="0">
                <a:latin typeface="+mj-lt"/>
                <a:ea typeface="DFKai-SB" panose="03000509000000000000" pitchFamily="65" charset="-120"/>
              </a:rPr>
              <a:t> (Irony)</a:t>
            </a:r>
            <a:endParaRPr lang="en-US" altLang="ja-JP" sz="28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1520" y="865347"/>
            <a:ext cx="8568952" cy="58402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>
              <a:lnSpc>
                <a:spcPts val="30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定义：与字面意思相反的陈述。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lvl="2" indent="-457200">
              <a:lnSpc>
                <a:spcPts val="3000"/>
              </a:lnSpc>
              <a:buFont typeface="Wingdings" pitchFamily="2" charset="2"/>
              <a:buChar char="Ø"/>
            </a:pP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耶和华　神说：“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那人和我们中间的一个相似，能知善恶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”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创 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3:22) </a:t>
            </a:r>
          </a:p>
          <a:p>
            <a:pPr lvl="3" indent="-457200">
              <a:lnSpc>
                <a:spcPts val="30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人变成了一个绝望的堕落的罪人，而不是像　神一样，能知道善恶。 　神在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讽刺撒旦的谎言  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因为　神知道你们吃那果子的时候，你们的眼睛就开了；你们会像　神一样，能知道善恶。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” </a:t>
            </a:r>
            <a:endParaRPr lang="en-US" altLang="zh-TW" sz="2400" dirty="0">
              <a:latin typeface="+mj-lt"/>
              <a:ea typeface="DFKai-SB" panose="03000509000000000000" pitchFamily="65" charset="-120"/>
            </a:endParaRPr>
          </a:p>
          <a:p>
            <a:pPr lvl="2" indent="-457200">
              <a:lnSpc>
                <a:spcPts val="3000"/>
              </a:lnSpc>
              <a:buFont typeface="Wingdings" pitchFamily="2" charset="2"/>
              <a:buChar char="Ø"/>
            </a:pP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扫罗的女儿米甲出来迎见大卫，说：“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以色列王今天多么荣耀啊！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他今天竟在众臣仆的婢女眼前，赤身露体，就像一个卑贱的人露体一样。”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”   (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撒下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6:20)</a:t>
            </a:r>
          </a:p>
          <a:p>
            <a:pPr lvl="3" indent="-457200">
              <a:lnSpc>
                <a:spcPts val="30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真实的意思：国王今天大大地出丑了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! </a:t>
            </a:r>
            <a:endParaRPr lang="en-US" altLang="zh-TW" sz="2400" dirty="0">
              <a:latin typeface="+mj-lt"/>
              <a:ea typeface="DFKai-SB" panose="03000509000000000000" pitchFamily="65" charset="-120"/>
            </a:endParaRPr>
          </a:p>
          <a:p>
            <a:pPr lvl="2" indent="-457200">
              <a:lnSpc>
                <a:spcPts val="3000"/>
              </a:lnSpc>
              <a:buFont typeface="Wingdings" pitchFamily="2" charset="2"/>
              <a:buChar char="Ø"/>
            </a:pP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你们真的是有知识的民，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你们死了，智慧也跟你们一同灭亡。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” (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伯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 12:2) </a:t>
            </a:r>
          </a:p>
          <a:p>
            <a:pPr lvl="3" indent="-457200">
              <a:lnSpc>
                <a:spcPts val="30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上下文告诉我们，約伯绝对不同意他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3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个朋友的说法，这是一个</a:t>
            </a:r>
            <a:r>
              <a:rPr lang="ja-JP" altLang="en-US" sz="2400" dirty="0">
                <a:latin typeface="+mj-lt"/>
                <a:ea typeface="DFKai-SB" panose="03000509000000000000" pitchFamily="65" charset="-120"/>
              </a:rPr>
              <a:t>讽刺性的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嘲笑，但看起来像赞美词。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18557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4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59632" y="152400"/>
            <a:ext cx="722982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反问</a:t>
            </a:r>
            <a:r>
              <a:rPr lang="en-US" altLang="zh-CN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, 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修辞疑问</a:t>
            </a:r>
            <a:r>
              <a:rPr lang="en-US" altLang="zh-CN" sz="2800" dirty="0">
                <a:latin typeface="+mj-lt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en-US" altLang="zh-TW" sz="2800" dirty="0">
                <a:latin typeface="+mj-lt"/>
                <a:ea typeface="DFKai-SB" panose="03000509000000000000" pitchFamily="65" charset="-120"/>
              </a:rPr>
              <a:t>Rhetorical Question)</a:t>
            </a:r>
            <a:endParaRPr lang="zh-CN" altLang="en-US" sz="28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7524" y="980728"/>
            <a:ext cx="8568952" cy="5567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>
              <a:lnSpc>
                <a:spcPts val="3300"/>
              </a:lnSpc>
              <a:buFont typeface="Wingdings" pitchFamily="2" charset="2"/>
              <a:buChar char="Ø"/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定义：只有一个明显答案的问题，用来把思想集中在一个主要的想法上。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lvl="2" indent="-457200">
              <a:lnSpc>
                <a:spcPts val="3300"/>
              </a:lnSpc>
              <a:buFont typeface="Wingdings" pitchFamily="2" charset="2"/>
              <a:buChar char="Ø"/>
            </a:pP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看哪！我是耶和华，是全人类的　神；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在我有难成的事吗？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”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耶 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32:27) </a:t>
            </a:r>
          </a:p>
          <a:p>
            <a:pPr lvl="2" indent="-457200">
              <a:lnSpc>
                <a:spcPts val="3300"/>
              </a:lnSpc>
              <a:buFont typeface="Wingdings" pitchFamily="2" charset="2"/>
              <a:buChar char="Ø"/>
            </a:pP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提防假先知！他们披着羊皮到你们当中，里面却是残暴的狼。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16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凭着他们的果子就可以认出他们来：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荆棘里怎能摘到葡萄？蒺藜里怎能摘到无花果呢？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” </a:t>
            </a:r>
            <a:r>
              <a:rPr lang="en-US" altLang="zh-CN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太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 7:16)</a:t>
            </a:r>
          </a:p>
          <a:p>
            <a:pPr lvl="2" indent="-457200">
              <a:lnSpc>
                <a:spcPts val="3300"/>
              </a:lnSpc>
              <a:buFont typeface="Wingdings" pitchFamily="2" charset="2"/>
              <a:buChar char="Ø"/>
            </a:pP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我们得救时就存着这盼望；但是看得见的盼望不是盼望，因为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谁会盼望自己看见了的呢？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”  (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罗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 8:24)</a:t>
            </a:r>
            <a:endParaRPr lang="en-US" altLang="zh-CN" sz="26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lvl="2" indent="-457200">
              <a:lnSpc>
                <a:spcPts val="3300"/>
              </a:lnSpc>
              <a:buFont typeface="Wingdings" pitchFamily="2" charset="2"/>
              <a:buChar char="Ø"/>
            </a:pP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谁能使我们与基督的爱隔绝呢？是患难吗？是困苦吗？是迫害吗？是饥饿吗？是赤身露体吗？是危险吗？是刀剑吗？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”  (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罗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 8:35)</a:t>
            </a:r>
          </a:p>
        </p:txBody>
      </p:sp>
    </p:spTree>
    <p:extLst>
      <p:ext uri="{BB962C8B-B14F-4D97-AF65-F5344CB8AC3E}">
        <p14:creationId xmlns:p14="http://schemas.microsoft.com/office/powerpoint/2010/main" val="1410577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5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3528" y="837865"/>
            <a:ext cx="8496944" cy="5802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>
              <a:lnSpc>
                <a:spcPts val="3200"/>
              </a:lnSpc>
              <a:buFont typeface="Courier New" pitchFamily="49" charset="0"/>
              <a:buChar char="o"/>
            </a:pPr>
            <a:r>
              <a:rPr lang="en-US" altLang="zh-CN" sz="2400" dirty="0">
                <a:latin typeface="+mn-lt"/>
                <a:ea typeface="TSC UKai M TT" pitchFamily="49" charset="-122"/>
              </a:rPr>
              <a:t>“</a:t>
            </a:r>
            <a:r>
              <a:rPr lang="zh-TW" altLang="en-US" sz="2400" dirty="0">
                <a:latin typeface="+mn-lt"/>
                <a:ea typeface="TSC UKai M TT" pitchFamily="49" charset="-122"/>
              </a:rPr>
              <a:t>摩 </a:t>
            </a:r>
            <a:r>
              <a:rPr lang="en-US" altLang="zh-TW" sz="2400" dirty="0">
                <a:latin typeface="+mn-lt"/>
                <a:ea typeface="TSC UKai M TT" pitchFamily="49" charset="-122"/>
              </a:rPr>
              <a:t>3:</a:t>
            </a:r>
            <a:r>
              <a:rPr lang="en-US" altLang="zh-CN" sz="2400" dirty="0">
                <a:latin typeface="+mn-lt"/>
                <a:ea typeface="TSC UKai M TT" pitchFamily="49" charset="-122"/>
              </a:rPr>
              <a:t>3 </a:t>
            </a:r>
            <a:r>
              <a:rPr lang="zh-CN" altLang="en-US" sz="2400" dirty="0">
                <a:latin typeface="+mn-lt"/>
                <a:ea typeface="TSC UKai M TT" pitchFamily="49" charset="-122"/>
              </a:rPr>
              <a:t>二人如果没有约定，怎会同行呢？ </a:t>
            </a:r>
            <a:endParaRPr lang="en-US" altLang="zh-CN" sz="2400" dirty="0">
              <a:latin typeface="+mn-lt"/>
              <a:ea typeface="TSC UKai M TT" pitchFamily="49" charset="-122"/>
            </a:endParaRPr>
          </a:p>
          <a:p>
            <a:pPr lvl="1" indent="-457200">
              <a:lnSpc>
                <a:spcPts val="3200"/>
              </a:lnSpc>
              <a:buFont typeface="Courier New" pitchFamily="49" charset="0"/>
              <a:buChar char="o"/>
            </a:pPr>
            <a:r>
              <a:rPr lang="en-US" altLang="zh-CN" sz="2400" dirty="0">
                <a:latin typeface="+mn-lt"/>
                <a:ea typeface="TSC UKai M TT" pitchFamily="49" charset="-122"/>
              </a:rPr>
              <a:t>4 </a:t>
            </a:r>
            <a:r>
              <a:rPr lang="zh-CN" altLang="en-US" sz="2400" dirty="0">
                <a:latin typeface="+mn-lt"/>
                <a:ea typeface="TSC UKai M TT" pitchFamily="49" charset="-122"/>
              </a:rPr>
              <a:t>狮子如果不是捕获猎物，怎会在林中吼叫？少壮狮子如果没有捕获什么，怎会在洞中咆哮呢？ </a:t>
            </a:r>
            <a:endParaRPr lang="en-US" altLang="zh-CN" sz="2400" dirty="0">
              <a:latin typeface="+mn-lt"/>
              <a:ea typeface="TSC UKai M TT" pitchFamily="49" charset="-122"/>
            </a:endParaRPr>
          </a:p>
          <a:p>
            <a:pPr lvl="1" indent="-457200">
              <a:lnSpc>
                <a:spcPts val="3200"/>
              </a:lnSpc>
              <a:buFont typeface="Courier New" pitchFamily="49" charset="0"/>
              <a:buChar char="o"/>
            </a:pPr>
            <a:r>
              <a:rPr lang="en-US" altLang="zh-CN" sz="2400" dirty="0">
                <a:latin typeface="+mn-lt"/>
                <a:ea typeface="TSC UKai M TT" pitchFamily="49" charset="-122"/>
              </a:rPr>
              <a:t>5 </a:t>
            </a:r>
            <a:r>
              <a:rPr lang="zh-CN" altLang="en-US" sz="2400" dirty="0">
                <a:latin typeface="+mn-lt"/>
                <a:ea typeface="TSC UKai M TT" pitchFamily="49" charset="-122"/>
              </a:rPr>
              <a:t>如果没有饵，雀鸟怎会掉在地上的网罗中？网罗如果没有捕获雀鸟，怎会从地上翻起呢？ </a:t>
            </a:r>
            <a:endParaRPr lang="en-US" altLang="zh-CN" sz="2400" dirty="0">
              <a:latin typeface="+mn-lt"/>
              <a:ea typeface="TSC UKai M TT" pitchFamily="49" charset="-122"/>
            </a:endParaRPr>
          </a:p>
          <a:p>
            <a:pPr lvl="1" indent="-457200">
              <a:lnSpc>
                <a:spcPts val="3200"/>
              </a:lnSpc>
              <a:buFont typeface="Courier New" pitchFamily="49" charset="0"/>
              <a:buChar char="o"/>
            </a:pPr>
            <a:r>
              <a:rPr lang="en-US" altLang="zh-CN" sz="2400" dirty="0">
                <a:latin typeface="+mn-lt"/>
                <a:ea typeface="TSC UKai M TT" pitchFamily="49" charset="-122"/>
              </a:rPr>
              <a:t>6 </a:t>
            </a:r>
            <a:r>
              <a:rPr lang="zh-CN" altLang="en-US" sz="2400" dirty="0">
                <a:latin typeface="+mn-lt"/>
                <a:ea typeface="TSC UKai M TT" pitchFamily="49" charset="-122"/>
              </a:rPr>
              <a:t>城中如果吹起号角，居民怎会不惊慌呢？灾祸如果临到某城，不是耶和华所降的吗？ </a:t>
            </a:r>
            <a:endParaRPr lang="en-US" altLang="zh-CN" sz="2400" dirty="0">
              <a:latin typeface="+mn-lt"/>
              <a:ea typeface="TSC UKai M TT" pitchFamily="49" charset="-122"/>
            </a:endParaRPr>
          </a:p>
          <a:p>
            <a:pPr lvl="1" indent="-457200">
              <a:lnSpc>
                <a:spcPts val="3200"/>
              </a:lnSpc>
              <a:buFont typeface="Courier New" pitchFamily="49" charset="0"/>
              <a:buChar char="o"/>
            </a:pPr>
            <a:r>
              <a:rPr lang="en-US" altLang="zh-CN" sz="2400" dirty="0">
                <a:solidFill>
                  <a:srgbClr val="FFFF00"/>
                </a:solidFill>
                <a:latin typeface="+mn-lt"/>
                <a:ea typeface="TSC UKai M TT" pitchFamily="49" charset="-122"/>
              </a:rPr>
              <a:t>7 </a:t>
            </a:r>
            <a:r>
              <a:rPr lang="zh-CN" altLang="en-US" sz="2400" dirty="0">
                <a:solidFill>
                  <a:srgbClr val="FFFF00"/>
                </a:solidFill>
                <a:latin typeface="+mn-lt"/>
                <a:ea typeface="TSC UKai M TT" pitchFamily="49" charset="-122"/>
              </a:rPr>
              <a:t>如果主耶和华不先把计划向他的仆人众先知显示，他就不会作任何事。</a:t>
            </a:r>
            <a:r>
              <a:rPr lang="zh-CN" altLang="en-US" sz="2400" dirty="0">
                <a:latin typeface="+mn-lt"/>
                <a:ea typeface="TSC UKai M TT" pitchFamily="49" charset="-122"/>
              </a:rPr>
              <a:t> </a:t>
            </a:r>
            <a:endParaRPr lang="en-US" altLang="zh-CN" sz="2400" dirty="0">
              <a:latin typeface="+mn-lt"/>
              <a:ea typeface="TSC UKai M TT" pitchFamily="49" charset="-122"/>
            </a:endParaRPr>
          </a:p>
          <a:p>
            <a:pPr lvl="1" indent="-457200">
              <a:lnSpc>
                <a:spcPts val="3200"/>
              </a:lnSpc>
              <a:buFont typeface="Courier New" pitchFamily="49" charset="0"/>
              <a:buChar char="o"/>
            </a:pPr>
            <a:r>
              <a:rPr lang="en-US" altLang="zh-CN" sz="2400" dirty="0">
                <a:latin typeface="+mn-lt"/>
                <a:ea typeface="TSC UKai M TT" pitchFamily="49" charset="-122"/>
              </a:rPr>
              <a:t>8 </a:t>
            </a:r>
            <a:r>
              <a:rPr lang="zh-CN" altLang="en-US" sz="2400" dirty="0">
                <a:latin typeface="+mn-lt"/>
                <a:ea typeface="TSC UKai M TT" pitchFamily="49" charset="-122"/>
              </a:rPr>
              <a:t>狮子吼叫，谁不害怕；</a:t>
            </a:r>
            <a:r>
              <a:rPr lang="zh-CN" altLang="en-US" sz="2400" dirty="0">
                <a:solidFill>
                  <a:srgbClr val="FFFF00"/>
                </a:solidFill>
                <a:latin typeface="+mn-lt"/>
                <a:ea typeface="TSC UKai M TT" pitchFamily="49" charset="-122"/>
              </a:rPr>
              <a:t>主耶和华宣告，谁敢不代他传话？</a:t>
            </a:r>
            <a:r>
              <a:rPr lang="en-US" altLang="zh-CN" sz="2400" dirty="0">
                <a:latin typeface="+mn-lt"/>
                <a:ea typeface="TSC UKai M TT" pitchFamily="49" charset="-122"/>
              </a:rPr>
              <a:t>” </a:t>
            </a:r>
            <a:r>
              <a:rPr lang="en-US" altLang="zh-CN" sz="2400" dirty="0">
                <a:latin typeface="+mj-lt"/>
                <a:ea typeface="TSC UKai M TT" pitchFamily="49" charset="-122"/>
              </a:rPr>
              <a:t> (</a:t>
            </a:r>
            <a:r>
              <a:rPr lang="zh-TW" altLang="en-US" sz="2400" dirty="0">
                <a:latin typeface="+mj-lt"/>
                <a:ea typeface="TSC UKai M TT" pitchFamily="49" charset="-122"/>
              </a:rPr>
              <a:t>摩</a:t>
            </a:r>
            <a:r>
              <a:rPr lang="en-US" altLang="zh-TW" sz="2400" dirty="0">
                <a:latin typeface="+mj-lt"/>
                <a:ea typeface="TSC UKai M TT" pitchFamily="49" charset="-122"/>
              </a:rPr>
              <a:t> </a:t>
            </a:r>
            <a:r>
              <a:rPr lang="en-US" altLang="zh-CN" sz="2400" dirty="0">
                <a:latin typeface="+mj-lt"/>
                <a:ea typeface="TSC UKai M TT" pitchFamily="49" charset="-122"/>
              </a:rPr>
              <a:t>3:3-8)</a:t>
            </a:r>
          </a:p>
          <a:p>
            <a:pPr lvl="2" indent="-457200">
              <a:lnSpc>
                <a:spcPts val="3200"/>
              </a:lnSpc>
              <a:buFont typeface="Courier New" pitchFamily="49" charset="0"/>
              <a:buChar char="o"/>
            </a:pPr>
            <a:r>
              <a:rPr lang="zh-CN" altLang="en-US" sz="2200" dirty="0">
                <a:latin typeface="+mj-lt"/>
                <a:ea typeface="TSC UKai M TT" pitchFamily="49" charset="-122"/>
              </a:rPr>
              <a:t>这是一系列反问句的有效运用。他说的重点是在</a:t>
            </a:r>
            <a:r>
              <a:rPr lang="en-US" altLang="zh-CN" sz="2200" dirty="0">
                <a:latin typeface="+mj-lt"/>
                <a:ea typeface="TSC UKai M TT" pitchFamily="49" charset="-122"/>
              </a:rPr>
              <a:t>7-8</a:t>
            </a:r>
            <a:r>
              <a:rPr lang="zh-CN" altLang="en-US" sz="2200" dirty="0">
                <a:latin typeface="+mj-lt"/>
                <a:ea typeface="TSC UKai M TT" pitchFamily="49" charset="-122"/>
              </a:rPr>
              <a:t>节。阿摩司接着宣布了一系列即将来临的对上帝子民的判决，但是上帝的子民不会相信</a:t>
            </a:r>
            <a:r>
              <a:rPr lang="zh-CN" altLang="en-US" dirty="0">
                <a:latin typeface="+mj-lt"/>
                <a:ea typeface="TSC UKai M TT" pitchFamily="49" charset="-122"/>
              </a:rPr>
              <a:t>。</a:t>
            </a:r>
            <a:endParaRPr lang="en-US" altLang="zh-TW" dirty="0">
              <a:latin typeface="+mj-lt"/>
              <a:ea typeface="TSC UKai M TT" pitchFamily="49" charset="-122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66A3681-6941-44AD-82D2-42BD75D49475}"/>
              </a:ext>
            </a:extLst>
          </p:cNvPr>
          <p:cNvSpPr/>
          <p:nvPr/>
        </p:nvSpPr>
        <p:spPr>
          <a:xfrm>
            <a:off x="1374626" y="74757"/>
            <a:ext cx="722982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反问</a:t>
            </a:r>
            <a:r>
              <a:rPr lang="en-US" altLang="zh-CN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, 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修辞疑问</a:t>
            </a:r>
            <a:r>
              <a:rPr lang="en-US" altLang="zh-CN" sz="2800" dirty="0">
                <a:latin typeface="+mj-lt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(</a:t>
            </a:r>
            <a:r>
              <a:rPr lang="en-US" altLang="zh-TW" sz="2800" dirty="0">
                <a:latin typeface="+mj-lt"/>
                <a:ea typeface="DFKai-SB" panose="03000509000000000000" pitchFamily="65" charset="-120"/>
              </a:rPr>
              <a:t>Rhetorical Question)</a:t>
            </a:r>
            <a:endParaRPr lang="zh-CN" altLang="en-US" sz="28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49952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6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74626" y="74757"/>
            <a:ext cx="6084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800" dirty="0">
                <a:latin typeface="TSC UKai M TT" pitchFamily="49" charset="-122"/>
                <a:ea typeface="TSC UKai M TT" pitchFamily="49" charset="-122"/>
              </a:rPr>
              <a:t>间接肯定法 </a:t>
            </a:r>
            <a:r>
              <a:rPr lang="en-US" altLang="zh-TW" sz="2800" dirty="0">
                <a:latin typeface="+mn-lt"/>
                <a:ea typeface="PMingLiU" pitchFamily="18" charset="-120"/>
              </a:rPr>
              <a:t>(Litotes)</a:t>
            </a:r>
            <a:endParaRPr lang="en-US" altLang="ja-JP" sz="2800" dirty="0">
              <a:latin typeface="TSC UKai M TT" pitchFamily="49" charset="-122"/>
              <a:ea typeface="TSC UKai M TT" pitchFamily="49" charset="-12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7544" y="1177588"/>
            <a:ext cx="8280920" cy="5403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定义：通过否认相反事实来确认一个事实。 </a:t>
            </a:r>
            <a:r>
              <a:rPr lang="zh-CN" altLang="en-US" sz="2600" dirty="0">
                <a:solidFill>
                  <a:srgbClr val="00B0F0"/>
                </a:solidFill>
                <a:latin typeface="+mj-lt"/>
                <a:ea typeface="DFKai-SB" panose="03000509000000000000" pitchFamily="65" charset="-120"/>
              </a:rPr>
              <a:t>运用了轻描淡写和否定性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。 （例如，老王不是一个坏老师。）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  </a:t>
            </a: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　神所要的祭，就是破碎的灵；　神啊！破碎痛悔的心，你必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不轻看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” </a:t>
            </a:r>
            <a:r>
              <a:rPr lang="zh-CN" altLang="en-US" sz="2600" dirty="0">
                <a:ea typeface="DFKai-SB" panose="03000509000000000000" pitchFamily="65" charset="-120"/>
              </a:rPr>
              <a:t>意思：你必重视 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诗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 51:17) </a:t>
            </a: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我在主里深信你们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不会存别的意念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；但那搅扰你们的，无论是谁，必定要受刑罚。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” </a:t>
            </a:r>
            <a:r>
              <a:rPr lang="en-US" altLang="zh-CN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加 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5:10) 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意思：我知道你们都会同意我的看法。</a:t>
            </a:r>
            <a:endParaRPr lang="en-US" altLang="zh-CN" sz="2600" dirty="0">
              <a:latin typeface="+mj-lt"/>
              <a:ea typeface="DFKai-SB" panose="03000509000000000000" pitchFamily="65" charset="-120"/>
            </a:endParaRP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今天　神把你的仇敌交在你手里了。现在求你容我用矛把他刺透在地上，一刺就够，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不必再刺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”  (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撒上 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26:8)</a:t>
            </a:r>
            <a:r>
              <a:rPr lang="en-US" altLang="zh-CN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意思：“我一枪就刺死他。一枪就够了。”</a:t>
            </a:r>
            <a:endParaRPr lang="en-US" altLang="zh-CN" sz="2600" dirty="0">
              <a:latin typeface="+mj-lt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38946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7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74626" y="74757"/>
            <a:ext cx="6084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800" dirty="0">
                <a:latin typeface="TSC UKai M TT" pitchFamily="49" charset="-122"/>
                <a:ea typeface="TSC UKai M TT" pitchFamily="49" charset="-122"/>
              </a:rPr>
              <a:t>婉轉的說法</a:t>
            </a:r>
            <a:r>
              <a:rPr lang="en-US" altLang="ja-JP" sz="2800" dirty="0"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,</a:t>
            </a:r>
            <a:r>
              <a:rPr lang="zh-TW" altLang="en-US" sz="2800" dirty="0"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 </a:t>
            </a:r>
            <a:r>
              <a:rPr lang="zh-TW" altLang="en-US" sz="2800" dirty="0">
                <a:latin typeface="TSC UKai M TT" pitchFamily="49" charset="-122"/>
                <a:ea typeface="TSC UKai M TT" pitchFamily="49" charset="-122"/>
              </a:rPr>
              <a:t>婉辞 </a:t>
            </a:r>
            <a:r>
              <a:rPr lang="en-US" altLang="zh-TW" sz="2800" dirty="0">
                <a:latin typeface="+mn-lt"/>
                <a:ea typeface="PMingLiU" pitchFamily="18" charset="-120"/>
              </a:rPr>
              <a:t>(Euphemism)</a:t>
            </a:r>
            <a:endParaRPr lang="en-US" altLang="ja-JP" sz="2800" dirty="0">
              <a:latin typeface="TSC UKai M TT" pitchFamily="49" charset="-122"/>
              <a:ea typeface="TSC UKai M TT" pitchFamily="49" charset="-12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1520" y="891316"/>
            <a:ext cx="8640960" cy="58142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定义：用温和的或社会上可以接受的陈述取代了严厉的或粗糙的。圆滑而不是直率的陈述。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你必得享长寿，被人埋葬，平平安安地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回到你列祖那里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”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  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创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 15:15)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意思：平平安安地的死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.  </a:t>
            </a: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我现在要走世人必走的路了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，你当坚强作大丈夫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” (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王上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2:2) 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意思：我快要死了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. </a:t>
            </a:r>
            <a:endParaRPr lang="en-US" altLang="zh-TW" sz="2400" dirty="0">
              <a:latin typeface="+mj-lt"/>
              <a:ea typeface="DFKai-SB" panose="03000509000000000000" pitchFamily="65" charset="-120"/>
            </a:endParaRP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请住手，转离我，使我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在往黑暗死荫之地以先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在去而不返之前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，可以喜乐片刻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” </a:t>
            </a:r>
            <a:r>
              <a:rPr lang="en-US" altLang="zh-CN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伯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 10:20-21) 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意思：在我死之前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. . . </a:t>
            </a: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我是你的婢女路得，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请用你的衣襟遮盖你的婢女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，因为你是我的有买赎权的近亲。”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得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 3:9) 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意思是：请你取我当你的妻子。 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衣襟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, 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翅膀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在希伯来语中是同一个字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.  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愿耶和华照你所作的报答你；你来投靠在耶和华以色列　神的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翅膀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下，愿他充充足足酬报你。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” (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得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 2:12)</a:t>
            </a:r>
          </a:p>
        </p:txBody>
      </p:sp>
    </p:spTree>
    <p:extLst>
      <p:ext uri="{BB962C8B-B14F-4D97-AF65-F5344CB8AC3E}">
        <p14:creationId xmlns:p14="http://schemas.microsoft.com/office/powerpoint/2010/main" val="603867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8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75254" y="80627"/>
            <a:ext cx="60846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/>
            <a:r>
              <a:rPr lang="ja-JP" altLang="en-US" sz="3200" dirty="0">
                <a:ea typeface="TSC UKai M TT" pitchFamily="49" charset="-122"/>
              </a:rPr>
              <a:t>象徵性语 </a:t>
            </a:r>
            <a:r>
              <a:rPr lang="en-US" altLang="zh-TW" sz="3200" dirty="0">
                <a:latin typeface="+mn-lt"/>
                <a:ea typeface="PMingLiU" pitchFamily="18" charset="-120"/>
              </a:rPr>
              <a:t>(Symbols)</a:t>
            </a:r>
            <a:endParaRPr lang="en-US" sz="3200" dirty="0">
              <a:ea typeface="TSC UKai M TT" pitchFamily="49" charset="-12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7524" y="1952836"/>
            <a:ext cx="8532948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lnSpc>
                <a:spcPts val="4200"/>
              </a:lnSpc>
            </a:pPr>
            <a:r>
              <a:rPr lang="zh-CN" altLang="en-US" sz="3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圣经中不同的象徵</a:t>
            </a:r>
            <a:endParaRPr lang="en-US" altLang="zh-CN" sz="32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0" lvl="1">
              <a:lnSpc>
                <a:spcPts val="4200"/>
              </a:lnSpc>
            </a:pPr>
            <a:endParaRPr lang="en-US" altLang="zh-CN" sz="3200" dirty="0">
              <a:latin typeface="+mj-lt"/>
              <a:ea typeface="DFKai-SB" panose="03000509000000000000" pitchFamily="65" charset="-120"/>
            </a:endParaRPr>
          </a:p>
          <a:p>
            <a:pPr lvl="2" indent="-457200">
              <a:lnSpc>
                <a:spcPts val="4200"/>
              </a:lnSpc>
              <a:buFont typeface="Wingdings" pitchFamily="2" charset="2"/>
              <a:buChar char="§"/>
            </a:pPr>
            <a:r>
              <a:rPr lang="zh-CN" altLang="en-US" sz="3200" dirty="0">
                <a:latin typeface="+mj-lt"/>
                <a:ea typeface="DFKai-SB" panose="03000509000000000000" pitchFamily="65" charset="-120"/>
              </a:rPr>
              <a:t>数字 </a:t>
            </a:r>
            <a:r>
              <a:rPr lang="en-US" sz="3200" dirty="0">
                <a:latin typeface="+mj-lt"/>
                <a:ea typeface="DFKai-SB" panose="03000509000000000000" pitchFamily="65" charset="-120"/>
              </a:rPr>
              <a:t>Numbers</a:t>
            </a:r>
          </a:p>
          <a:p>
            <a:pPr lvl="2" indent="-457200">
              <a:lnSpc>
                <a:spcPts val="4200"/>
              </a:lnSpc>
              <a:buFont typeface="Wingdings" pitchFamily="2" charset="2"/>
              <a:buChar char="§"/>
            </a:pPr>
            <a:r>
              <a:rPr lang="zh-CN" altLang="en-US" sz="3200" dirty="0">
                <a:latin typeface="+mj-lt"/>
                <a:ea typeface="DFKai-SB" panose="03000509000000000000" pitchFamily="65" charset="-120"/>
              </a:rPr>
              <a:t>神的象徵 </a:t>
            </a:r>
            <a:r>
              <a:rPr lang="en-US" sz="3200" dirty="0">
                <a:latin typeface="+mj-lt"/>
                <a:ea typeface="DFKai-SB" panose="03000509000000000000" pitchFamily="65" charset="-120"/>
              </a:rPr>
              <a:t>Divine symbols</a:t>
            </a:r>
          </a:p>
          <a:p>
            <a:pPr lvl="2" indent="-457200">
              <a:lnSpc>
                <a:spcPts val="4200"/>
              </a:lnSpc>
              <a:buFont typeface="Wingdings" pitchFamily="2" charset="2"/>
              <a:buChar char="§"/>
            </a:pPr>
            <a:r>
              <a:rPr lang="zh-CN" altLang="en-US" sz="3200" dirty="0">
                <a:latin typeface="+mj-lt"/>
                <a:ea typeface="DFKai-SB" panose="03000509000000000000" pitchFamily="65" charset="-120"/>
              </a:rPr>
              <a:t>象徵性的物件 </a:t>
            </a:r>
            <a:r>
              <a:rPr lang="en-US" sz="3200" dirty="0">
                <a:latin typeface="+mj-lt"/>
                <a:ea typeface="DFKai-SB" panose="03000509000000000000" pitchFamily="65" charset="-120"/>
              </a:rPr>
              <a:t>Object symbols</a:t>
            </a:r>
          </a:p>
          <a:p>
            <a:pPr lvl="2" indent="-457200">
              <a:lnSpc>
                <a:spcPts val="4200"/>
              </a:lnSpc>
              <a:buFont typeface="Wingdings" pitchFamily="2" charset="2"/>
              <a:buChar char="§"/>
            </a:pPr>
            <a:r>
              <a:rPr lang="zh-CN" altLang="en-US" sz="3200" dirty="0">
                <a:latin typeface="+mj-lt"/>
                <a:ea typeface="DFKai-SB" panose="03000509000000000000" pitchFamily="65" charset="-120"/>
              </a:rPr>
              <a:t>象征性行动 </a:t>
            </a:r>
            <a:r>
              <a:rPr lang="en-US" altLang="zh-CN" sz="32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3200" dirty="0">
                <a:latin typeface="+mj-lt"/>
                <a:ea typeface="DFKai-SB" panose="03000509000000000000" pitchFamily="65" charset="-120"/>
              </a:rPr>
              <a:t>行为艺术</a:t>
            </a:r>
            <a:r>
              <a:rPr lang="en-US" altLang="zh-CN" sz="3200" dirty="0">
                <a:latin typeface="+mj-lt"/>
                <a:ea typeface="DFKai-SB" panose="03000509000000000000" pitchFamily="65" charset="-120"/>
              </a:rPr>
              <a:t>) </a:t>
            </a:r>
            <a:r>
              <a:rPr lang="en-US" sz="3200" dirty="0">
                <a:latin typeface="+mj-lt"/>
                <a:ea typeface="DFKai-SB" panose="03000509000000000000" pitchFamily="65" charset="-120"/>
              </a:rPr>
              <a:t>Symbolic actions</a:t>
            </a:r>
          </a:p>
          <a:p>
            <a:pPr lvl="2" indent="-457200">
              <a:buFont typeface="Wingdings" pitchFamily="2" charset="2"/>
              <a:buChar char="§"/>
            </a:pPr>
            <a:endParaRPr lang="en-US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45527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9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1520" y="859673"/>
            <a:ext cx="8640960" cy="58142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lnSpc>
                <a:spcPts val="3200"/>
              </a:lnSpc>
            </a:pP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数字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可以具有象徵意义</a:t>
            </a:r>
            <a:endParaRPr lang="en-US" altLang="zh-CN" sz="2600" dirty="0">
              <a:latin typeface="+mj-lt"/>
              <a:ea typeface="DFKai-SB" panose="03000509000000000000" pitchFamily="65" charset="-120"/>
            </a:endParaRPr>
          </a:p>
          <a:p>
            <a:pPr marL="0" lvl="1">
              <a:lnSpc>
                <a:spcPts val="3200"/>
              </a:lnSpc>
            </a:pP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lvl="2" indent="-457200">
              <a:lnSpc>
                <a:spcPts val="3200"/>
              </a:lnSpc>
              <a:buFont typeface="Wingdings" pitchFamily="2" charset="2"/>
              <a:buChar char="§"/>
            </a:pPr>
            <a:r>
              <a:rPr lang="en-US" altLang="zh-TW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1000 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代表</a:t>
            </a:r>
            <a:r>
              <a:rPr lang="zh-TW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完美 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出 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20:6; 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民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 31:5; 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申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 1:11; 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启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20:6)</a:t>
            </a:r>
          </a:p>
          <a:p>
            <a:pPr lvl="2" indent="-457200">
              <a:lnSpc>
                <a:spcPts val="3200"/>
              </a:lnSpc>
              <a:buFont typeface="Wingdings" pitchFamily="2" charset="2"/>
              <a:buChar char="§"/>
            </a:pPr>
            <a:r>
              <a:rPr lang="en-US" altLang="zh-CN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40 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代表试炼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或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审判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 (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创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 7:4; 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出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 24:18; 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民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14:34; </a:t>
            </a:r>
            <a:r>
              <a:rPr lang="zh-TW" altLang="en-US" sz="2600" dirty="0">
                <a:ea typeface="DFKai-SB" panose="03000509000000000000" pitchFamily="65" charset="-120"/>
              </a:rPr>
              <a:t>太 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4:2) </a:t>
            </a:r>
          </a:p>
          <a:p>
            <a:pPr lvl="2" indent="-457200">
              <a:lnSpc>
                <a:spcPts val="3200"/>
              </a:lnSpc>
              <a:buFont typeface="Wingdings" pitchFamily="2" charset="2"/>
              <a:buChar char="§"/>
            </a:pPr>
            <a:r>
              <a:rPr lang="en-US" altLang="zh-TW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12 </a:t>
            </a:r>
            <a:r>
              <a:rPr lang="zh-TW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代表上帝的子民</a:t>
            </a:r>
            <a:r>
              <a:rPr lang="en-US" altLang="zh-TW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12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个支派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, 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12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个使徒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, 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启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 7:4-8, 21:12-14)</a:t>
            </a:r>
          </a:p>
          <a:p>
            <a:pPr lvl="2" indent="-457200">
              <a:lnSpc>
                <a:spcPts val="3200"/>
              </a:lnSpc>
              <a:buFont typeface="Wingdings" pitchFamily="2" charset="2"/>
              <a:buChar char="§"/>
            </a:pPr>
            <a:r>
              <a:rPr lang="en-US" altLang="zh-CN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7 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代表完成，完美，整体，上帝的数字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 (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创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 1-2; 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启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 1:4) </a:t>
            </a:r>
          </a:p>
          <a:p>
            <a:pPr lvl="2" indent="-457200">
              <a:lnSpc>
                <a:spcPts val="3200"/>
              </a:lnSpc>
              <a:buFont typeface="Wingdings" pitchFamily="2" charset="2"/>
              <a:buChar char="§"/>
            </a:pPr>
            <a:r>
              <a:rPr lang="en-US" altLang="zh-CN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6 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代表不完整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，不完美，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人的数字  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启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13:18)</a:t>
            </a:r>
          </a:p>
          <a:p>
            <a:pPr lvl="2" indent="-457200">
              <a:lnSpc>
                <a:spcPts val="3200"/>
              </a:lnSpc>
              <a:buFont typeface="Wingdings" pitchFamily="2" charset="2"/>
              <a:buChar char="§"/>
            </a:pPr>
            <a:r>
              <a:rPr lang="en-US" altLang="zh-CN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4 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代表地球</a:t>
            </a:r>
            <a:r>
              <a:rPr lang="en-US" altLang="zh-CN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四方</a:t>
            </a:r>
            <a:r>
              <a:rPr lang="en-US" altLang="zh-CN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)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或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被造物质的丰满 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赛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 11:12; 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路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 13:29; 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启 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7:1) </a:t>
            </a:r>
          </a:p>
          <a:p>
            <a:pPr lvl="2" indent="-457200">
              <a:lnSpc>
                <a:spcPts val="3200"/>
              </a:lnSpc>
              <a:buFont typeface="Wingdings" pitchFamily="2" charset="2"/>
              <a:buChar char="§"/>
            </a:pPr>
            <a:r>
              <a:rPr lang="en-US" altLang="zh-CN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3 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代表三位一体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，一个好数字 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赛</a:t>
            </a:r>
            <a:r>
              <a:rPr lang="sv-SE" sz="2600" dirty="0">
                <a:latin typeface="+mj-lt"/>
                <a:ea typeface="DFKai-SB" panose="03000509000000000000" pitchFamily="65" charset="-120"/>
              </a:rPr>
              <a:t> 6:3; 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启 </a:t>
            </a:r>
            <a:r>
              <a:rPr lang="sv-SE" sz="2600" dirty="0">
                <a:latin typeface="+mj-lt"/>
                <a:ea typeface="DFKai-SB" panose="03000509000000000000" pitchFamily="65" charset="-120"/>
              </a:rPr>
              <a:t>4:8; 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太</a:t>
            </a:r>
            <a:r>
              <a:rPr lang="sv-SE" sz="2600" dirty="0">
                <a:latin typeface="+mj-lt"/>
                <a:ea typeface="DFKai-SB" panose="03000509000000000000" pitchFamily="65" charset="-120"/>
              </a:rPr>
              <a:t> 28:19; 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林后 </a:t>
            </a:r>
            <a:r>
              <a:rPr lang="sv-SE" sz="2600" dirty="0">
                <a:latin typeface="+mj-lt"/>
                <a:ea typeface="DFKai-SB" panose="03000509000000000000" pitchFamily="65" charset="-120"/>
              </a:rPr>
              <a:t>13:14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F01DCE-87E5-481B-9AAD-60F7CA871423}"/>
              </a:ext>
            </a:extLst>
          </p:cNvPr>
          <p:cNvSpPr/>
          <p:nvPr/>
        </p:nvSpPr>
        <p:spPr>
          <a:xfrm>
            <a:off x="1535324" y="32657"/>
            <a:ext cx="60846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/>
            <a:r>
              <a:rPr lang="ja-JP" altLang="en-US" sz="3200" dirty="0">
                <a:ea typeface="TSC UKai M TT" pitchFamily="49" charset="-122"/>
              </a:rPr>
              <a:t>象徵性语 </a:t>
            </a:r>
            <a:r>
              <a:rPr lang="en-US" altLang="zh-TW" sz="3200" dirty="0">
                <a:latin typeface="+mn-lt"/>
                <a:ea typeface="PMingLiU" pitchFamily="18" charset="-120"/>
              </a:rPr>
              <a:t>(Symbols)</a:t>
            </a:r>
            <a:endParaRPr lang="en-US" sz="3200" dirty="0">
              <a:ea typeface="TSC UKai M TT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4925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31973</TotalTime>
  <Words>1860</Words>
  <Application>Microsoft Office PowerPoint</Application>
  <PresentationFormat>On-screen Show (4:3)</PresentationFormat>
  <Paragraphs>155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DFKai-SB</vt:lpstr>
      <vt:lpstr>TSC UKai M TT</vt:lpstr>
      <vt:lpstr>Arial</vt:lpstr>
      <vt:lpstr>Courier New</vt:lpstr>
      <vt:lpstr>Times New Roman</vt:lpstr>
      <vt:lpstr>Wingdings</vt:lpstr>
      <vt:lpstr>Orbit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Bible Exposition</dc:title>
  <dc:creator>dell</dc:creator>
  <cp:lastModifiedBy>Iho Tree</cp:lastModifiedBy>
  <cp:revision>1544</cp:revision>
  <cp:lastPrinted>2023-08-05T17:37:40Z</cp:lastPrinted>
  <dcterms:created xsi:type="dcterms:W3CDTF">1998-11-23T20:04:09Z</dcterms:created>
  <dcterms:modified xsi:type="dcterms:W3CDTF">2025-04-01T03:36:51Z</dcterms:modified>
</cp:coreProperties>
</file>